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1" r:id="rId6"/>
    <p:sldId id="260" r:id="rId7"/>
    <p:sldId id="263" r:id="rId8"/>
    <p:sldId id="265" r:id="rId9"/>
    <p:sldId id="266"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B15F"/>
    <a:srgbClr val="4B0488"/>
    <a:srgbClr val="13A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3" autoAdjust="0"/>
    <p:restoredTop sz="94660"/>
  </p:normalViewPr>
  <p:slideViewPr>
    <p:cSldViewPr snapToGrid="0">
      <p:cViewPr varScale="1">
        <p:scale>
          <a:sx n="66" d="100"/>
          <a:sy n="66" d="100"/>
        </p:scale>
        <p:origin x="17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388E-95FD-7C60-E53C-F3A02AF45C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948094-25C9-EAC5-468E-898A0D83C4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005337-F391-2A0A-C049-2A5DD626B43B}"/>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1CA4999E-8DA6-E81A-37CE-0A68329417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BF860-CAC6-78E6-C616-14EFAD23D336}"/>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2338551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F3C3-7FA2-208C-F7AE-EA3DA8A45A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8A2C72-4F60-ABFB-CBC6-C0CA331A2A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26EFCB-9D16-8BCF-FC47-532814CA72B6}"/>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541D3128-3939-9DA7-804A-E563DBD81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B8120-66FD-DEFC-31A8-468B35D3C6CD}"/>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1108106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685A-A890-C727-ED29-55921B46D8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96C40B-15A4-31C7-24C9-416651AC2D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A8303D-0F26-0FCA-A1B2-1A862EC16D0D}"/>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FB8C847A-62BC-9A3F-309A-7EA7328208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262BAE-01B4-3AC6-19FC-B622CC4A732A}"/>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155515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B6379-B0F5-AD19-A726-40D9C63757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1D14C5-65D3-6355-02EA-3443DB88AE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D62467-EA4D-52CF-15F4-61FB95C883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D32C43-AD48-2DE3-E4EE-B823A87CED23}"/>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6" name="Footer Placeholder 5">
            <a:extLst>
              <a:ext uri="{FF2B5EF4-FFF2-40B4-BE49-F238E27FC236}">
                <a16:creationId xmlns:a16="http://schemas.microsoft.com/office/drawing/2014/main" id="{1CEB50E7-CAC7-ACC0-5848-00020D019D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54D8E5-3422-548F-2DD7-94DAD10D42AC}"/>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183380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3BB1-B47B-44FA-0006-01D93EE838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AA7ACA-715E-24AA-01B5-547C1E6FCD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F75084-A066-84B6-3E7C-02891C7735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82AA14-8FBB-A8C8-647E-EA9CAB4282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B6D59-8456-1CB3-382B-0FDEDD2D26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06E463-0EF7-F3BB-48AA-2720FF8F4888}"/>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8" name="Footer Placeholder 7">
            <a:extLst>
              <a:ext uri="{FF2B5EF4-FFF2-40B4-BE49-F238E27FC236}">
                <a16:creationId xmlns:a16="http://schemas.microsoft.com/office/drawing/2014/main" id="{6E55F725-6205-1599-D6E6-AC88438478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FA872E-4AEC-DFF9-38AD-A41CA5A430D8}"/>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1018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1683C-FE4B-3E36-5AC6-0F63151C93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FCD6AB-4609-9C10-0F1F-A237338C8B80}"/>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4" name="Footer Placeholder 3">
            <a:extLst>
              <a:ext uri="{FF2B5EF4-FFF2-40B4-BE49-F238E27FC236}">
                <a16:creationId xmlns:a16="http://schemas.microsoft.com/office/drawing/2014/main" id="{418D4244-7869-B916-D766-88E87AC707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957C56-8C57-E250-1992-535D69443C65}"/>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797640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060040-4989-7F72-5931-C9487AA925C8}"/>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3" name="Footer Placeholder 2">
            <a:extLst>
              <a:ext uri="{FF2B5EF4-FFF2-40B4-BE49-F238E27FC236}">
                <a16:creationId xmlns:a16="http://schemas.microsoft.com/office/drawing/2014/main" id="{2E951E53-46A3-1B5D-1F38-C6263182D6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39C226-D2B0-7875-181F-B8DB8061E1C2}"/>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128449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5E43-3430-7738-8EA4-BD624B9E8D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BA0AE3-9DAE-2FFE-2E55-8470EDA86D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9F2C61-6142-6FF8-A090-1AD05914D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FB4E7A-CDDE-E367-A31B-69FC076F05D1}"/>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6" name="Footer Placeholder 5">
            <a:extLst>
              <a:ext uri="{FF2B5EF4-FFF2-40B4-BE49-F238E27FC236}">
                <a16:creationId xmlns:a16="http://schemas.microsoft.com/office/drawing/2014/main" id="{221BD7EC-8767-2F6F-A2F1-859D48838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972013-8D7B-9274-817C-69D2BEA1CA9D}"/>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231441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29FF-0FFD-0830-FBED-5C08843D81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F1624C-BDF2-B173-1ACA-C100CF0A4D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3AA845-6657-934C-4529-3268A0AFCB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D1A4A-906E-3284-2417-A0A29A500E69}"/>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6" name="Footer Placeholder 5">
            <a:extLst>
              <a:ext uri="{FF2B5EF4-FFF2-40B4-BE49-F238E27FC236}">
                <a16:creationId xmlns:a16="http://schemas.microsoft.com/office/drawing/2014/main" id="{AE3E612C-B688-D869-F85C-4136BD302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CE34CC-6F81-F291-5255-59EEA875AFC4}"/>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307722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6D4A-EE3A-E130-66A3-1E2FCD2F06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EA9185-50C4-79E8-E7FA-0172F580EB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EFAA8-1F53-D035-D1D8-99267786FECC}"/>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86143A9E-4DC6-3628-11EE-421C6AA92E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BAA01-4F50-5663-F6EA-7A8470269227}"/>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2788635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D3AEC8-2CB7-6B06-F2FD-B57657A66A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6DDC77-DBA9-83B5-F159-D4F986157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566C3-1C35-BA4A-EFD3-56EE6F54FF07}"/>
              </a:ext>
            </a:extLst>
          </p:cNvPr>
          <p:cNvSpPr>
            <a:spLocks noGrp="1"/>
          </p:cNvSpPr>
          <p:nvPr>
            <p:ph type="dt" sz="half" idx="10"/>
          </p:nvPr>
        </p:nvSpPr>
        <p:spPr/>
        <p:txBody>
          <a:body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E08F60C3-C2F9-32D7-2264-F9BB3DFAA1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65CE4-289C-DF55-2161-3804626506E5}"/>
              </a:ext>
            </a:extLst>
          </p:cNvPr>
          <p:cNvSpPr>
            <a:spLocks noGrp="1"/>
          </p:cNvSpPr>
          <p:nvPr>
            <p:ph type="sldNum" sz="quarter" idx="12"/>
          </p:nvPr>
        </p:nvSpPr>
        <p:spPr/>
        <p:txBody>
          <a:bodyPr/>
          <a:lstStyle/>
          <a:p>
            <a:fld id="{ECF21FE6-91DC-41B0-8308-06BCB79EF73E}" type="slidenum">
              <a:rPr lang="en-US" smtClean="0"/>
              <a:t>‹#›</a:t>
            </a:fld>
            <a:endParaRPr lang="en-US"/>
          </a:p>
        </p:txBody>
      </p:sp>
    </p:spTree>
    <p:extLst>
      <p:ext uri="{BB962C8B-B14F-4D97-AF65-F5344CB8AC3E}">
        <p14:creationId xmlns:p14="http://schemas.microsoft.com/office/powerpoint/2010/main" val="343253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010A3A-C170-9C5C-5B99-E19F892D7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D44B29-7144-EB2D-0682-FBD9F5C237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93C49F-0EE3-2C5E-6120-95A251B41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D0C5D5-1BFC-429A-AE29-CA06B4605DB9}" type="datetimeFigureOut">
              <a:rPr lang="en-US" smtClean="0"/>
              <a:t>6/9/2026</a:t>
            </a:fld>
            <a:endParaRPr lang="en-US"/>
          </a:p>
        </p:txBody>
      </p:sp>
      <p:sp>
        <p:nvSpPr>
          <p:cNvPr id="5" name="Footer Placeholder 4">
            <a:extLst>
              <a:ext uri="{FF2B5EF4-FFF2-40B4-BE49-F238E27FC236}">
                <a16:creationId xmlns:a16="http://schemas.microsoft.com/office/drawing/2014/main" id="{E3811562-1766-977E-1E04-29AA8589EB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95266C0-0B82-4BB2-BDC1-54D08A3844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F21FE6-91DC-41B0-8308-06BCB79EF73E}" type="slidenum">
              <a:rPr lang="en-US" smtClean="0"/>
              <a:t>‹#›</a:t>
            </a:fld>
            <a:endParaRPr lang="en-US"/>
          </a:p>
        </p:txBody>
      </p:sp>
      <p:pic>
        <p:nvPicPr>
          <p:cNvPr id="8" name="Picture 7">
            <a:extLst>
              <a:ext uri="{FF2B5EF4-FFF2-40B4-BE49-F238E27FC236}">
                <a16:creationId xmlns:a16="http://schemas.microsoft.com/office/drawing/2014/main" id="{CFB28C82-7DA6-EC98-8630-70577EA0B6D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765179" y="537112"/>
            <a:ext cx="1472088" cy="981588"/>
          </a:xfrm>
          <a:prstGeom prst="rect">
            <a:avLst/>
          </a:prstGeom>
        </p:spPr>
      </p:pic>
    </p:spTree>
    <p:extLst>
      <p:ext uri="{BB962C8B-B14F-4D97-AF65-F5344CB8AC3E}">
        <p14:creationId xmlns:p14="http://schemas.microsoft.com/office/powerpoint/2010/main" val="4228159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ugene@ii-i.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ffordablemeds.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Eugene@ii-i.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B5192-10DC-476F-98A4-E9B55ACF401F}"/>
              </a:ext>
            </a:extLst>
          </p:cNvPr>
          <p:cNvSpPr>
            <a:spLocks noGrp="1"/>
          </p:cNvSpPr>
          <p:nvPr>
            <p:ph type="ctrTitle"/>
          </p:nvPr>
        </p:nvSpPr>
        <p:spPr/>
        <p:txBody>
          <a:bodyPr>
            <a:normAutofit/>
          </a:bodyPr>
          <a:lstStyle/>
          <a:p>
            <a:r>
              <a:rPr lang="en-US" dirty="0">
                <a:solidFill>
                  <a:srgbClr val="13A9F8"/>
                </a:solidFill>
              </a:rPr>
              <a:t>III Technologies</a:t>
            </a:r>
            <a:br>
              <a:rPr lang="en-US" dirty="0"/>
            </a:br>
            <a:endParaRPr lang="en-US" dirty="0">
              <a:solidFill>
                <a:srgbClr val="4B0488"/>
              </a:solidFill>
            </a:endParaRPr>
          </a:p>
        </p:txBody>
      </p:sp>
      <p:sp>
        <p:nvSpPr>
          <p:cNvPr id="3" name="Subtitle 2">
            <a:extLst>
              <a:ext uri="{FF2B5EF4-FFF2-40B4-BE49-F238E27FC236}">
                <a16:creationId xmlns:a16="http://schemas.microsoft.com/office/drawing/2014/main" id="{A3BAEFB5-9177-4964-EABC-9FD0A5F04E79}"/>
              </a:ext>
            </a:extLst>
          </p:cNvPr>
          <p:cNvSpPr>
            <a:spLocks noGrp="1"/>
          </p:cNvSpPr>
          <p:nvPr>
            <p:ph type="subTitle" idx="1"/>
          </p:nvPr>
        </p:nvSpPr>
        <p:spPr/>
        <p:txBody>
          <a:bodyPr>
            <a:normAutofit fontScale="77500" lnSpcReduction="20000"/>
          </a:bodyPr>
          <a:lstStyle/>
          <a:p>
            <a:r>
              <a:rPr lang="en-US" dirty="0">
                <a:solidFill>
                  <a:srgbClr val="56B15F"/>
                </a:solidFill>
              </a:rPr>
              <a:t>Integrated Informatics, Inc.</a:t>
            </a:r>
          </a:p>
          <a:p>
            <a:endParaRPr lang="en-US" dirty="0">
              <a:solidFill>
                <a:srgbClr val="56B15F"/>
              </a:solidFill>
            </a:endParaRPr>
          </a:p>
          <a:p>
            <a:r>
              <a:rPr lang="en-US" dirty="0">
                <a:solidFill>
                  <a:srgbClr val="56B15F"/>
                </a:solidFill>
              </a:rPr>
              <a:t>Eugene Joy</a:t>
            </a:r>
          </a:p>
          <a:p>
            <a:r>
              <a:rPr lang="en-US" dirty="0">
                <a:solidFill>
                  <a:srgbClr val="56B15F"/>
                </a:solidFill>
                <a:hlinkClick r:id="rId2"/>
              </a:rPr>
              <a:t>Eugene@ii-i.com</a:t>
            </a:r>
            <a:endParaRPr lang="en-US" dirty="0">
              <a:solidFill>
                <a:srgbClr val="56B15F"/>
              </a:solidFill>
            </a:endParaRPr>
          </a:p>
          <a:p>
            <a:r>
              <a:rPr lang="en-US" dirty="0">
                <a:solidFill>
                  <a:srgbClr val="56B15F"/>
                </a:solidFill>
              </a:rPr>
              <a:t>(770) 548-9209</a:t>
            </a:r>
          </a:p>
        </p:txBody>
      </p:sp>
    </p:spTree>
    <p:extLst>
      <p:ext uri="{BB962C8B-B14F-4D97-AF65-F5344CB8AC3E}">
        <p14:creationId xmlns:p14="http://schemas.microsoft.com/office/powerpoint/2010/main" val="4099307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00F3-B22B-F7FA-A38A-8B4CB052B124}"/>
              </a:ext>
            </a:extLst>
          </p:cNvPr>
          <p:cNvSpPr>
            <a:spLocks noGrp="1"/>
          </p:cNvSpPr>
          <p:nvPr>
            <p:ph type="title"/>
          </p:nvPr>
        </p:nvSpPr>
        <p:spPr/>
        <p:txBody>
          <a:bodyPr/>
          <a:lstStyle/>
          <a:p>
            <a:r>
              <a:rPr lang="en-US" b="1" dirty="0">
                <a:solidFill>
                  <a:srgbClr val="13A9F8"/>
                </a:solidFill>
              </a:rPr>
              <a:t>Eligibility Verification - Pharmacy</a:t>
            </a:r>
          </a:p>
        </p:txBody>
      </p:sp>
      <p:sp>
        <p:nvSpPr>
          <p:cNvPr id="3" name="Content Placeholder 2">
            <a:extLst>
              <a:ext uri="{FF2B5EF4-FFF2-40B4-BE49-F238E27FC236}">
                <a16:creationId xmlns:a16="http://schemas.microsoft.com/office/drawing/2014/main" id="{3340315A-60CF-8CE2-5D72-D3502A4C8EA7}"/>
              </a:ext>
            </a:extLst>
          </p:cNvPr>
          <p:cNvSpPr>
            <a:spLocks noGrp="1"/>
          </p:cNvSpPr>
          <p:nvPr>
            <p:ph idx="1"/>
          </p:nvPr>
        </p:nvSpPr>
        <p:spPr/>
        <p:txBody>
          <a:bodyPr/>
          <a:lstStyle/>
          <a:p>
            <a:r>
              <a:rPr lang="en-US" dirty="0"/>
              <a:t>We provide eligibility verification for drugs covered by pharmacy benefits</a:t>
            </a:r>
          </a:p>
          <a:p>
            <a:r>
              <a:rPr lang="en-US" dirty="0"/>
              <a:t>Given patient demographics (patient name, sex, DOB, address), we return BIN, PCN, Group ID, Member ID for covered plans</a:t>
            </a:r>
          </a:p>
        </p:txBody>
      </p:sp>
    </p:spTree>
    <p:extLst>
      <p:ext uri="{BB962C8B-B14F-4D97-AF65-F5344CB8AC3E}">
        <p14:creationId xmlns:p14="http://schemas.microsoft.com/office/powerpoint/2010/main" val="366839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83623-16F7-2527-434E-F460DE8758CB}"/>
              </a:ext>
            </a:extLst>
          </p:cNvPr>
          <p:cNvSpPr>
            <a:spLocks noGrp="1"/>
          </p:cNvSpPr>
          <p:nvPr>
            <p:ph type="title"/>
          </p:nvPr>
        </p:nvSpPr>
        <p:spPr/>
        <p:txBody>
          <a:bodyPr/>
          <a:lstStyle/>
          <a:p>
            <a:r>
              <a:rPr lang="en-US" b="1" dirty="0">
                <a:solidFill>
                  <a:srgbClr val="0070C0"/>
                </a:solidFill>
              </a:rPr>
              <a:t>Eligibility Verification - Medical</a:t>
            </a:r>
          </a:p>
        </p:txBody>
      </p:sp>
      <p:sp>
        <p:nvSpPr>
          <p:cNvPr id="3" name="Content Placeholder 2">
            <a:extLst>
              <a:ext uri="{FF2B5EF4-FFF2-40B4-BE49-F238E27FC236}">
                <a16:creationId xmlns:a16="http://schemas.microsoft.com/office/drawing/2014/main" id="{857A3F13-B494-7188-7942-E1028C41D72F}"/>
              </a:ext>
            </a:extLst>
          </p:cNvPr>
          <p:cNvSpPr>
            <a:spLocks noGrp="1"/>
          </p:cNvSpPr>
          <p:nvPr>
            <p:ph idx="1"/>
          </p:nvPr>
        </p:nvSpPr>
        <p:spPr/>
        <p:txBody>
          <a:bodyPr/>
          <a:lstStyle/>
          <a:p>
            <a:r>
              <a:rPr lang="en-US" dirty="0"/>
              <a:t>We provide eligibility verification for drugs covered by medical benefits as well.</a:t>
            </a:r>
          </a:p>
          <a:p>
            <a:r>
              <a:rPr lang="en-US" dirty="0"/>
              <a:t>Given patient, payer, and provider information, we provide the dates that the coverage plan is valid as well as the types of benefits and the amounts for each benefit included in the plan.</a:t>
            </a:r>
          </a:p>
          <a:p>
            <a:r>
              <a:rPr lang="en-US" dirty="0"/>
              <a:t>We also can determine costs and reimbursement amounts for services under Medicare.</a:t>
            </a:r>
          </a:p>
          <a:p>
            <a:endParaRPr lang="en-US" dirty="0"/>
          </a:p>
        </p:txBody>
      </p:sp>
    </p:spTree>
    <p:extLst>
      <p:ext uri="{BB962C8B-B14F-4D97-AF65-F5344CB8AC3E}">
        <p14:creationId xmlns:p14="http://schemas.microsoft.com/office/powerpoint/2010/main" val="3322708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2CCA9-E0CE-ADD1-E6B4-75D9A624C3BB}"/>
              </a:ext>
            </a:extLst>
          </p:cNvPr>
          <p:cNvSpPr>
            <a:spLocks noGrp="1"/>
          </p:cNvSpPr>
          <p:nvPr>
            <p:ph type="title"/>
          </p:nvPr>
        </p:nvSpPr>
        <p:spPr/>
        <p:txBody>
          <a:bodyPr/>
          <a:lstStyle/>
          <a:p>
            <a:r>
              <a:rPr lang="en-US" b="1" dirty="0">
                <a:solidFill>
                  <a:srgbClr val="56B15F"/>
                </a:solidFill>
              </a:rPr>
              <a:t>Coupon processing</a:t>
            </a:r>
          </a:p>
        </p:txBody>
      </p:sp>
      <p:sp>
        <p:nvSpPr>
          <p:cNvPr id="3" name="Content Placeholder 2">
            <a:extLst>
              <a:ext uri="{FF2B5EF4-FFF2-40B4-BE49-F238E27FC236}">
                <a16:creationId xmlns:a16="http://schemas.microsoft.com/office/drawing/2014/main" id="{A7DDF1D8-F40C-43C2-7FFD-F914FA823DF5}"/>
              </a:ext>
            </a:extLst>
          </p:cNvPr>
          <p:cNvSpPr>
            <a:spLocks noGrp="1"/>
          </p:cNvSpPr>
          <p:nvPr>
            <p:ph idx="1"/>
          </p:nvPr>
        </p:nvSpPr>
        <p:spPr/>
        <p:txBody>
          <a:bodyPr>
            <a:normAutofit/>
          </a:bodyPr>
          <a:lstStyle/>
          <a:p>
            <a:r>
              <a:rPr lang="en-US" dirty="0"/>
              <a:t>Define patient payment plans</a:t>
            </a:r>
          </a:p>
          <a:p>
            <a:r>
              <a:rPr lang="en-US" dirty="0"/>
              <a:t>Inform pharmacies of the insurance </a:t>
            </a:r>
            <a:r>
              <a:rPr lang="en-US"/>
              <a:t>credentials </a:t>
            </a:r>
            <a:endParaRPr lang="en-US" dirty="0"/>
          </a:p>
          <a:p>
            <a:r>
              <a:rPr lang="en-US" dirty="0"/>
              <a:t>Adjudicate pharmacy dispense claims</a:t>
            </a:r>
          </a:p>
          <a:p>
            <a:pPr lvl="1"/>
            <a:r>
              <a:rPr lang="en-US" dirty="0"/>
              <a:t>OCC 0 – Cash Claims</a:t>
            </a:r>
          </a:p>
          <a:p>
            <a:pPr lvl="1"/>
            <a:r>
              <a:rPr lang="en-US" dirty="0"/>
              <a:t>OCC 3 – Claims rejected by primary payer</a:t>
            </a:r>
          </a:p>
          <a:p>
            <a:pPr lvl="1"/>
            <a:r>
              <a:rPr lang="en-US" dirty="0"/>
              <a:t>OCC 8 – Claims partially paid by primary payer </a:t>
            </a:r>
          </a:p>
          <a:p>
            <a:r>
              <a:rPr lang="en-US" dirty="0"/>
              <a:t>Make payments to pharmacies and reconcile claims</a:t>
            </a:r>
          </a:p>
          <a:p>
            <a:r>
              <a:rPr lang="en-US" dirty="0"/>
              <a:t>Provide reporting to pharma</a:t>
            </a:r>
          </a:p>
          <a:p>
            <a:r>
              <a:rPr lang="en-US" dirty="0"/>
              <a:t>Collect funds from pharma</a:t>
            </a:r>
          </a:p>
        </p:txBody>
      </p:sp>
    </p:spTree>
    <p:extLst>
      <p:ext uri="{BB962C8B-B14F-4D97-AF65-F5344CB8AC3E}">
        <p14:creationId xmlns:p14="http://schemas.microsoft.com/office/powerpoint/2010/main" val="15792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C463B-917C-8B85-67E9-4A77033EE6B6}"/>
              </a:ext>
            </a:extLst>
          </p:cNvPr>
          <p:cNvSpPr>
            <a:spLocks noGrp="1"/>
          </p:cNvSpPr>
          <p:nvPr>
            <p:ph type="title"/>
          </p:nvPr>
        </p:nvSpPr>
        <p:spPr/>
        <p:txBody>
          <a:bodyPr/>
          <a:lstStyle/>
          <a:p>
            <a:r>
              <a:rPr lang="en-US" b="1" dirty="0">
                <a:solidFill>
                  <a:srgbClr val="4B0488"/>
                </a:solidFill>
              </a:rPr>
              <a:t>Prior authorization automation</a:t>
            </a:r>
          </a:p>
        </p:txBody>
      </p:sp>
      <p:sp>
        <p:nvSpPr>
          <p:cNvPr id="3" name="Content Placeholder 2">
            <a:extLst>
              <a:ext uri="{FF2B5EF4-FFF2-40B4-BE49-F238E27FC236}">
                <a16:creationId xmlns:a16="http://schemas.microsoft.com/office/drawing/2014/main" id="{3CB6EFD7-2F17-8C97-7B0E-65C53A69A994}"/>
              </a:ext>
            </a:extLst>
          </p:cNvPr>
          <p:cNvSpPr>
            <a:spLocks noGrp="1"/>
          </p:cNvSpPr>
          <p:nvPr>
            <p:ph idx="1"/>
          </p:nvPr>
        </p:nvSpPr>
        <p:spPr/>
        <p:txBody>
          <a:bodyPr/>
          <a:lstStyle/>
          <a:p>
            <a:r>
              <a:rPr lang="en-US" dirty="0"/>
              <a:t>Our prior authorization automation solution reduces errors and delays in the prior authorization process by communicating electronically with payers and making use of AI.</a:t>
            </a:r>
          </a:p>
          <a:p>
            <a:r>
              <a:rPr lang="en-US" dirty="0"/>
              <a:t>We connect with the EHR* to get the information about the patient, drug, and payer, and create a draft request to be reviewed before sending.</a:t>
            </a:r>
          </a:p>
          <a:p>
            <a:r>
              <a:rPr lang="en-US" dirty="0"/>
              <a:t>We also handle appeals* for claims that have been denied as well as requests for additional information.</a:t>
            </a:r>
          </a:p>
          <a:p>
            <a:pPr marL="0" indent="0">
              <a:buNone/>
            </a:pPr>
            <a:r>
              <a:rPr lang="en-US" dirty="0"/>
              <a:t>*Work in progress</a:t>
            </a:r>
          </a:p>
        </p:txBody>
      </p:sp>
    </p:spTree>
    <p:extLst>
      <p:ext uri="{BB962C8B-B14F-4D97-AF65-F5344CB8AC3E}">
        <p14:creationId xmlns:p14="http://schemas.microsoft.com/office/powerpoint/2010/main" val="116999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8B1C-DF71-21EC-8A86-DA453F58A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FD217-18FE-CBF4-1383-88D62FC2C596}"/>
              </a:ext>
            </a:extLst>
          </p:cNvPr>
          <p:cNvSpPr>
            <a:spLocks noGrp="1"/>
          </p:cNvSpPr>
          <p:nvPr>
            <p:ph type="title"/>
          </p:nvPr>
        </p:nvSpPr>
        <p:spPr/>
        <p:txBody>
          <a:bodyPr/>
          <a:lstStyle/>
          <a:p>
            <a:r>
              <a:rPr lang="en-US" b="1" dirty="0">
                <a:solidFill>
                  <a:srgbClr val="56B15F"/>
                </a:solidFill>
              </a:rPr>
              <a:t>Connecting with EHR</a:t>
            </a:r>
          </a:p>
        </p:txBody>
      </p:sp>
      <p:sp>
        <p:nvSpPr>
          <p:cNvPr id="3" name="Content Placeholder 2">
            <a:extLst>
              <a:ext uri="{FF2B5EF4-FFF2-40B4-BE49-F238E27FC236}">
                <a16:creationId xmlns:a16="http://schemas.microsoft.com/office/drawing/2014/main" id="{207CECF2-8B50-AE2C-DFA0-9FB60EABCA7D}"/>
              </a:ext>
            </a:extLst>
          </p:cNvPr>
          <p:cNvSpPr>
            <a:spLocks noGrp="1"/>
          </p:cNvSpPr>
          <p:nvPr>
            <p:ph idx="1"/>
          </p:nvPr>
        </p:nvSpPr>
        <p:spPr/>
        <p:txBody>
          <a:bodyPr/>
          <a:lstStyle/>
          <a:p>
            <a:pPr marL="0" indent="0">
              <a:buNone/>
            </a:pPr>
            <a:r>
              <a:rPr lang="en-US" dirty="0"/>
              <a:t>We connect to EHRs and subscribe to events in the EHR through Redox.*</a:t>
            </a:r>
          </a:p>
          <a:p>
            <a:pPr marL="0" indent="0">
              <a:buNone/>
            </a:pPr>
            <a:r>
              <a:rPr lang="en-US" dirty="0"/>
              <a:t>These events include:</a:t>
            </a:r>
          </a:p>
          <a:p>
            <a:r>
              <a:rPr lang="en-US" dirty="0"/>
              <a:t>ADT (Admission/Discharge/Transfer)</a:t>
            </a:r>
          </a:p>
          <a:p>
            <a:r>
              <a:rPr lang="en-US" dirty="0"/>
              <a:t>SIU (Scheduling Information Unsolicited)</a:t>
            </a:r>
          </a:p>
          <a:p>
            <a:r>
              <a:rPr lang="en-US" dirty="0"/>
              <a:t>Insurance updates</a:t>
            </a:r>
          </a:p>
          <a:p>
            <a:pPr marL="0" indent="0">
              <a:buNone/>
            </a:pPr>
            <a:r>
              <a:rPr lang="en-US" dirty="0"/>
              <a:t>Our connections to the EHR make it possible to communicate real-time patient status, appointment, and insurance information. </a:t>
            </a:r>
          </a:p>
          <a:p>
            <a:pPr marL="0" indent="0">
              <a:buNone/>
            </a:pPr>
            <a:r>
              <a:rPr lang="en-US" dirty="0"/>
              <a:t>*Work in progress</a:t>
            </a:r>
          </a:p>
          <a:p>
            <a:endParaRPr lang="en-US" dirty="0"/>
          </a:p>
        </p:txBody>
      </p:sp>
    </p:spTree>
    <p:extLst>
      <p:ext uri="{BB962C8B-B14F-4D97-AF65-F5344CB8AC3E}">
        <p14:creationId xmlns:p14="http://schemas.microsoft.com/office/powerpoint/2010/main" val="498884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02651-3F07-B2E9-19D7-11FC155AC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DD65F3-2238-BFDA-CBB6-146EE52D0E65}"/>
              </a:ext>
            </a:extLst>
          </p:cNvPr>
          <p:cNvSpPr>
            <a:spLocks noGrp="1"/>
          </p:cNvSpPr>
          <p:nvPr>
            <p:ph type="title"/>
          </p:nvPr>
        </p:nvSpPr>
        <p:spPr/>
        <p:txBody>
          <a:bodyPr/>
          <a:lstStyle/>
          <a:p>
            <a:r>
              <a:rPr lang="en-US" b="1" dirty="0">
                <a:solidFill>
                  <a:srgbClr val="56B15F"/>
                </a:solidFill>
              </a:rPr>
              <a:t>         Patient Journey - Onboarding</a:t>
            </a:r>
          </a:p>
        </p:txBody>
      </p:sp>
      <p:sp>
        <p:nvSpPr>
          <p:cNvPr id="3" name="Content Placeholder 2">
            <a:extLst>
              <a:ext uri="{FF2B5EF4-FFF2-40B4-BE49-F238E27FC236}">
                <a16:creationId xmlns:a16="http://schemas.microsoft.com/office/drawing/2014/main" id="{76F6D24A-8E7E-518B-D167-90D4ABC4E0A4}"/>
              </a:ext>
            </a:extLst>
          </p:cNvPr>
          <p:cNvSpPr>
            <a:spLocks noGrp="1"/>
          </p:cNvSpPr>
          <p:nvPr>
            <p:ph idx="1"/>
          </p:nvPr>
        </p:nvSpPr>
        <p:spPr/>
        <p:txBody>
          <a:bodyPr>
            <a:normAutofit lnSpcReduction="10000"/>
          </a:bodyPr>
          <a:lstStyle/>
          <a:p>
            <a:pPr marL="0" indent="0" algn="ctr">
              <a:buNone/>
            </a:pPr>
            <a:r>
              <a:rPr lang="en-US" b="1" dirty="0">
                <a:solidFill>
                  <a:srgbClr val="0070C0"/>
                </a:solidFill>
              </a:rPr>
              <a:t>Automation of the onboarding process</a:t>
            </a:r>
          </a:p>
          <a:p>
            <a:endParaRPr lang="en-US" b="1" dirty="0">
              <a:solidFill>
                <a:srgbClr val="0070C0"/>
              </a:solidFill>
            </a:endParaRPr>
          </a:p>
          <a:p>
            <a:pPr marL="0" indent="0">
              <a:buNone/>
            </a:pPr>
            <a:r>
              <a:rPr lang="en-US" dirty="0"/>
              <a:t>    - Verify patient insurance (medical as well as pharmacy)</a:t>
            </a:r>
          </a:p>
          <a:p>
            <a:pPr marL="0" indent="0">
              <a:buNone/>
            </a:pPr>
            <a:r>
              <a:rPr lang="en-US" dirty="0"/>
              <a:t>    -  Verify insurance coverage information</a:t>
            </a:r>
          </a:p>
          <a:p>
            <a:pPr marL="0" indent="0">
              <a:buNone/>
            </a:pPr>
            <a:r>
              <a:rPr lang="en-US" dirty="0"/>
              <a:t>    -  Verify prior auth requirements and obtain prior authorization</a:t>
            </a:r>
          </a:p>
          <a:p>
            <a:pPr marL="0" indent="0">
              <a:buNone/>
            </a:pPr>
            <a:r>
              <a:rPr lang="en-US" dirty="0"/>
              <a:t>    -   Obtain patient copay amount</a:t>
            </a:r>
          </a:p>
          <a:p>
            <a:pPr marL="0" indent="0">
              <a:buNone/>
            </a:pPr>
            <a:r>
              <a:rPr lang="en-US" dirty="0"/>
              <a:t>    -  Verify patient income</a:t>
            </a:r>
          </a:p>
          <a:p>
            <a:pPr marL="0" indent="0">
              <a:buNone/>
            </a:pPr>
            <a:r>
              <a:rPr lang="en-US" dirty="0"/>
              <a:t>    -  Verify patient’s dependents</a:t>
            </a:r>
          </a:p>
          <a:p>
            <a:pPr marL="0" indent="0">
              <a:buNone/>
            </a:pPr>
            <a:r>
              <a:rPr lang="en-US" dirty="0"/>
              <a:t>    -   Suggest patient assistance programs</a:t>
            </a:r>
          </a:p>
          <a:p>
            <a:pPr marL="0" indent="0">
              <a:buNone/>
            </a:pPr>
            <a:endParaRPr lang="en-US" dirty="0"/>
          </a:p>
        </p:txBody>
      </p:sp>
    </p:spTree>
    <p:extLst>
      <p:ext uri="{BB962C8B-B14F-4D97-AF65-F5344CB8AC3E}">
        <p14:creationId xmlns:p14="http://schemas.microsoft.com/office/powerpoint/2010/main" val="65589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00F3-B22B-F7FA-A38A-8B4CB052B124}"/>
              </a:ext>
            </a:extLst>
          </p:cNvPr>
          <p:cNvSpPr>
            <a:spLocks noGrp="1"/>
          </p:cNvSpPr>
          <p:nvPr>
            <p:ph type="title"/>
          </p:nvPr>
        </p:nvSpPr>
        <p:spPr>
          <a:xfrm>
            <a:off x="762786" y="1383220"/>
            <a:ext cx="10515600" cy="1325563"/>
          </a:xfrm>
        </p:spPr>
        <p:txBody>
          <a:bodyPr/>
          <a:lstStyle/>
          <a:p>
            <a:pPr algn="ctr"/>
            <a:r>
              <a:rPr lang="en-US" b="1" dirty="0">
                <a:solidFill>
                  <a:srgbClr val="13A9F8"/>
                </a:solidFill>
              </a:rPr>
              <a:t>AI Assisted Prior Authorization </a:t>
            </a:r>
            <a:br>
              <a:rPr lang="en-US" b="1" dirty="0">
                <a:solidFill>
                  <a:srgbClr val="13A9F8"/>
                </a:solidFill>
              </a:rPr>
            </a:br>
            <a:r>
              <a:rPr lang="en-US" b="1" dirty="0">
                <a:solidFill>
                  <a:srgbClr val="13A9F8"/>
                </a:solidFill>
              </a:rPr>
              <a:t>   Integrated with PBM</a:t>
            </a:r>
          </a:p>
        </p:txBody>
      </p:sp>
      <p:sp>
        <p:nvSpPr>
          <p:cNvPr id="3" name="Content Placeholder 2">
            <a:extLst>
              <a:ext uri="{FF2B5EF4-FFF2-40B4-BE49-F238E27FC236}">
                <a16:creationId xmlns:a16="http://schemas.microsoft.com/office/drawing/2014/main" id="{3340315A-60CF-8CE2-5D72-D3502A4C8EA7}"/>
              </a:ext>
            </a:extLst>
          </p:cNvPr>
          <p:cNvSpPr>
            <a:spLocks noGrp="1"/>
          </p:cNvSpPr>
          <p:nvPr>
            <p:ph idx="1"/>
          </p:nvPr>
        </p:nvSpPr>
        <p:spPr>
          <a:xfrm>
            <a:off x="923041" y="3192511"/>
            <a:ext cx="10515600" cy="4351338"/>
          </a:xfrm>
        </p:spPr>
        <p:txBody>
          <a:bodyPr/>
          <a:lstStyle/>
          <a:p>
            <a:r>
              <a:rPr lang="en-US" dirty="0"/>
              <a:t>Generates question sets based on policies  (AI + Human)</a:t>
            </a:r>
          </a:p>
          <a:p>
            <a:pPr marL="0" indent="0">
              <a:buNone/>
            </a:pPr>
            <a:endParaRPr lang="en-US" dirty="0"/>
          </a:p>
          <a:p>
            <a:r>
              <a:rPr lang="en-US" dirty="0"/>
              <a:t>Generates decision trees and stores them in Visio compatible formats (AI + Human)</a:t>
            </a:r>
            <a:br>
              <a:rPr lang="en-US" dirty="0"/>
            </a:br>
            <a:endParaRPr lang="en-US" dirty="0"/>
          </a:p>
          <a:p>
            <a:r>
              <a:rPr lang="en-US" dirty="0"/>
              <a:t>Receives NCPDP PA Requests and adjudicates them validating answers against decision tree </a:t>
            </a:r>
          </a:p>
          <a:p>
            <a:pPr marL="0" indent="0">
              <a:buNone/>
            </a:pPr>
            <a:r>
              <a:rPr lang="en-US" dirty="0"/>
              <a:t>                    --- Accept, Denied, More Info</a:t>
            </a:r>
            <a:r>
              <a:rPr lang="en-US"/>
              <a:t>, Human Review</a:t>
            </a:r>
            <a:endParaRPr lang="en-US" dirty="0"/>
          </a:p>
          <a:p>
            <a:endParaRPr lang="en-US" dirty="0"/>
          </a:p>
          <a:p>
            <a:endParaRPr lang="en-US" dirty="0"/>
          </a:p>
        </p:txBody>
      </p:sp>
    </p:spTree>
    <p:extLst>
      <p:ext uri="{BB962C8B-B14F-4D97-AF65-F5344CB8AC3E}">
        <p14:creationId xmlns:p14="http://schemas.microsoft.com/office/powerpoint/2010/main" val="1532766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0F761-3BDA-830B-5341-4363FA1904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13E5C-EE1E-BE2A-6916-31B75024EED4}"/>
              </a:ext>
            </a:extLst>
          </p:cNvPr>
          <p:cNvSpPr>
            <a:spLocks noGrp="1"/>
          </p:cNvSpPr>
          <p:nvPr>
            <p:ph type="title"/>
          </p:nvPr>
        </p:nvSpPr>
        <p:spPr/>
        <p:txBody>
          <a:bodyPr/>
          <a:lstStyle/>
          <a:p>
            <a:r>
              <a:rPr lang="en-US" b="1" dirty="0" err="1">
                <a:solidFill>
                  <a:srgbClr val="13A9F8"/>
                </a:solidFill>
              </a:rPr>
              <a:t>AffordableMeds</a:t>
            </a:r>
            <a:r>
              <a:rPr lang="en-US" b="1" dirty="0">
                <a:solidFill>
                  <a:srgbClr val="13A9F8"/>
                </a:solidFill>
              </a:rPr>
              <a:t> Drug Discount Card</a:t>
            </a:r>
          </a:p>
        </p:txBody>
      </p:sp>
      <p:sp>
        <p:nvSpPr>
          <p:cNvPr id="3" name="Content Placeholder 2">
            <a:extLst>
              <a:ext uri="{FF2B5EF4-FFF2-40B4-BE49-F238E27FC236}">
                <a16:creationId xmlns:a16="http://schemas.microsoft.com/office/drawing/2014/main" id="{13EDA477-CC0B-7248-C48C-2BDD69EECE5D}"/>
              </a:ext>
            </a:extLst>
          </p:cNvPr>
          <p:cNvSpPr>
            <a:spLocks noGrp="1"/>
          </p:cNvSpPr>
          <p:nvPr>
            <p:ph idx="1"/>
          </p:nvPr>
        </p:nvSpPr>
        <p:spPr/>
        <p:txBody>
          <a:bodyPr>
            <a:normAutofit/>
          </a:bodyPr>
          <a:lstStyle/>
          <a:p>
            <a:pPr marL="0" indent="0">
              <a:buNone/>
            </a:pPr>
            <a:r>
              <a:rPr lang="en-US" dirty="0"/>
              <a:t>Our </a:t>
            </a:r>
            <a:r>
              <a:rPr lang="en-US" dirty="0" err="1"/>
              <a:t>AffordableMeds</a:t>
            </a:r>
            <a:r>
              <a:rPr lang="en-US" dirty="0"/>
              <a:t> Drug Discount Card helps patients to get prescription medications at affordable prices.</a:t>
            </a:r>
          </a:p>
          <a:p>
            <a:r>
              <a:rPr lang="en-US" dirty="0"/>
              <a:t>Cards distributed by affiliates who get commissions for eligible claims</a:t>
            </a:r>
          </a:p>
          <a:p>
            <a:r>
              <a:rPr lang="en-US" dirty="0"/>
              <a:t>Available at a wide variety of retail pharmacies</a:t>
            </a:r>
          </a:p>
          <a:p>
            <a:r>
              <a:rPr lang="en-US" dirty="0"/>
              <a:t>Drug price lookup tool to compare prices</a:t>
            </a:r>
          </a:p>
          <a:p>
            <a:r>
              <a:rPr lang="en-US" dirty="0"/>
              <a:t>More information available at </a:t>
            </a:r>
            <a:r>
              <a:rPr lang="en-US" dirty="0">
                <a:hlinkClick r:id="rId2"/>
              </a:rPr>
              <a:t>affordablemeds.org</a:t>
            </a:r>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700136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B72B5-4DDB-F61F-0F39-F403D23CE664}"/>
              </a:ext>
            </a:extLst>
          </p:cNvPr>
          <p:cNvSpPr>
            <a:spLocks noGrp="1"/>
          </p:cNvSpPr>
          <p:nvPr>
            <p:ph type="title"/>
          </p:nvPr>
        </p:nvSpPr>
        <p:spPr/>
        <p:txBody>
          <a:bodyPr/>
          <a:lstStyle/>
          <a:p>
            <a:r>
              <a:rPr lang="en-US" dirty="0"/>
              <a:t>                                      </a:t>
            </a:r>
            <a:r>
              <a:rPr lang="en-US" b="1" dirty="0">
                <a:solidFill>
                  <a:srgbClr val="0070C0"/>
                </a:solidFill>
              </a:rPr>
              <a:t>Contact</a:t>
            </a:r>
          </a:p>
        </p:txBody>
      </p:sp>
      <p:sp>
        <p:nvSpPr>
          <p:cNvPr id="3" name="Content Placeholder 2">
            <a:extLst>
              <a:ext uri="{FF2B5EF4-FFF2-40B4-BE49-F238E27FC236}">
                <a16:creationId xmlns:a16="http://schemas.microsoft.com/office/drawing/2014/main" id="{94601FE5-E483-B215-3880-AC793B9AFCD1}"/>
              </a:ext>
            </a:extLst>
          </p:cNvPr>
          <p:cNvSpPr>
            <a:spLocks noGrp="1"/>
          </p:cNvSpPr>
          <p:nvPr>
            <p:ph idx="1"/>
          </p:nvPr>
        </p:nvSpPr>
        <p:spPr/>
        <p:txBody>
          <a:bodyPr/>
          <a:lstStyle/>
          <a:p>
            <a:pPr marL="0" indent="0" algn="ctr">
              <a:buNone/>
            </a:pPr>
            <a:endParaRPr lang="en-US" dirty="0">
              <a:solidFill>
                <a:srgbClr val="56B15F"/>
              </a:solidFill>
            </a:endParaRPr>
          </a:p>
          <a:p>
            <a:pPr marL="0" indent="0" algn="ctr">
              <a:buNone/>
            </a:pPr>
            <a:endParaRPr lang="en-US" dirty="0">
              <a:solidFill>
                <a:srgbClr val="56B15F"/>
              </a:solidFill>
            </a:endParaRPr>
          </a:p>
          <a:p>
            <a:pPr marL="0" indent="0" algn="ctr">
              <a:buNone/>
            </a:pPr>
            <a:endParaRPr lang="en-US" dirty="0">
              <a:solidFill>
                <a:srgbClr val="56B15F"/>
              </a:solidFill>
            </a:endParaRPr>
          </a:p>
          <a:p>
            <a:pPr marL="0" indent="0" algn="ctr">
              <a:buNone/>
            </a:pPr>
            <a:r>
              <a:rPr lang="en-US" dirty="0">
                <a:solidFill>
                  <a:srgbClr val="56B15F"/>
                </a:solidFill>
              </a:rPr>
              <a:t>Integrated Informatics, Inc.</a:t>
            </a:r>
          </a:p>
          <a:p>
            <a:pPr marL="0" indent="0" algn="ctr">
              <a:buNone/>
            </a:pPr>
            <a:r>
              <a:rPr lang="en-US" dirty="0">
                <a:solidFill>
                  <a:srgbClr val="56B15F"/>
                </a:solidFill>
              </a:rPr>
              <a:t>Eugene Joy</a:t>
            </a:r>
          </a:p>
          <a:p>
            <a:pPr marL="0" indent="0" algn="ctr">
              <a:buNone/>
            </a:pPr>
            <a:r>
              <a:rPr lang="en-US" dirty="0">
                <a:solidFill>
                  <a:srgbClr val="56B15F"/>
                </a:solidFill>
                <a:hlinkClick r:id="rId2"/>
              </a:rPr>
              <a:t>Eugene@ii-i.com</a:t>
            </a:r>
            <a:endParaRPr lang="en-US" dirty="0">
              <a:solidFill>
                <a:srgbClr val="56B15F"/>
              </a:solidFill>
            </a:endParaRPr>
          </a:p>
          <a:p>
            <a:pPr marL="0" indent="0" algn="ctr">
              <a:buNone/>
            </a:pPr>
            <a:r>
              <a:rPr lang="en-US" dirty="0">
                <a:solidFill>
                  <a:srgbClr val="56B15F"/>
                </a:solidFill>
              </a:rPr>
              <a:t>(770) 548-9209</a:t>
            </a:r>
          </a:p>
          <a:p>
            <a:endParaRPr lang="en-US" dirty="0"/>
          </a:p>
        </p:txBody>
      </p:sp>
    </p:spTree>
    <p:extLst>
      <p:ext uri="{BB962C8B-B14F-4D97-AF65-F5344CB8AC3E}">
        <p14:creationId xmlns:p14="http://schemas.microsoft.com/office/powerpoint/2010/main" val="2261934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TotalTime>
  <Words>510</Words>
  <Application>Microsoft Office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III Technologies </vt:lpstr>
      <vt:lpstr>Eligibility Verification - Pharmacy</vt:lpstr>
      <vt:lpstr>Eligibility Verification - Medical</vt:lpstr>
      <vt:lpstr>Coupon processing</vt:lpstr>
      <vt:lpstr>Prior authorization automation</vt:lpstr>
      <vt:lpstr>Connecting with EHR</vt:lpstr>
      <vt:lpstr>         Patient Journey - Onboarding</vt:lpstr>
      <vt:lpstr>AI Assisted Prior Authorization     Integrated with PBM</vt:lpstr>
      <vt:lpstr>AffordableMeds Drug Discount Card</vt:lpstr>
      <vt:lpstr>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Gene Joy</dc:creator>
  <cp:lastModifiedBy>Gene Joy</cp:lastModifiedBy>
  <cp:revision>19</cp:revision>
  <dcterms:created xsi:type="dcterms:W3CDTF">2026-04-06T14:40:39Z</dcterms:created>
  <dcterms:modified xsi:type="dcterms:W3CDTF">2026-06-09T15:39:25Z</dcterms:modified>
</cp:coreProperties>
</file>